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549" r:id="rId4"/>
    <p:sldId id="546" r:id="rId5"/>
    <p:sldId id="262" r:id="rId6"/>
    <p:sldId id="548" r:id="rId7"/>
    <p:sldId id="550" r:id="rId8"/>
    <p:sldId id="551" r:id="rId9"/>
    <p:sldId id="552" r:id="rId10"/>
    <p:sldId id="553" r:id="rId11"/>
    <p:sldId id="555" r:id="rId12"/>
    <p:sldId id="566" r:id="rId13"/>
    <p:sldId id="554" r:id="rId14"/>
    <p:sldId id="556" r:id="rId15"/>
    <p:sldId id="557" r:id="rId16"/>
    <p:sldId id="558" r:id="rId17"/>
    <p:sldId id="559" r:id="rId18"/>
    <p:sldId id="275" r:id="rId19"/>
    <p:sldId id="274" r:id="rId20"/>
    <p:sldId id="544" r:id="rId21"/>
    <p:sldId id="545" r:id="rId22"/>
    <p:sldId id="280" r:id="rId23"/>
    <p:sldId id="283" r:id="rId24"/>
    <p:sldId id="277" r:id="rId25"/>
    <p:sldId id="560" r:id="rId26"/>
    <p:sldId id="561" r:id="rId27"/>
    <p:sldId id="562" r:id="rId28"/>
    <p:sldId id="563" r:id="rId29"/>
    <p:sldId id="270" r:id="rId30"/>
    <p:sldId id="56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36"/>
    <p:restoredTop sz="95028" autoAdjust="0"/>
  </p:normalViewPr>
  <p:slideViewPr>
    <p:cSldViewPr snapToGrid="0">
      <p:cViewPr varScale="1">
        <p:scale>
          <a:sx n="122" d="100"/>
          <a:sy n="122" d="100"/>
        </p:scale>
        <p:origin x="232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23/02/2026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23/02/2026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23/02/2026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23/02/2026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4236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696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ature2427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6347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11" y="4641093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661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09" y="3026358"/>
            <a:ext cx="351448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21633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(calculating values for each state/action)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problem with tabular solution methods in practice: large state/action spaces </a:t>
            </a:r>
            <a:r>
              <a:rPr lang="de-DE" dirty="0">
                <a:sym typeface="Wingdings" pitchFamily="2" charset="2"/>
              </a:rPr>
              <a:t>(kind of curse of dimensionality)</a:t>
            </a: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need for generalization: supervised learning to the rescue</a:t>
            </a:r>
          </a:p>
          <a:p>
            <a:r>
              <a:rPr lang="de-DE" dirty="0"/>
              <a:t>non-linear function approximation over state/action space</a:t>
            </a:r>
          </a:p>
          <a:p>
            <a:r>
              <a:rPr lang="de-DE" dirty="0"/>
              <a:t>nowadays often deep learning methods </a:t>
            </a:r>
            <a:r>
              <a:rPr lang="de-DE" dirty="0">
                <a:sym typeface="Wingdings" pitchFamily="2" charset="2"/>
              </a:rPr>
              <a:t> deep RL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</a:t>
                </a:r>
                <a:r>
                  <a:rPr lang="en-GB" sz="2600" dirty="0"/>
                  <a:t>for supervised learning </a:t>
                </a:r>
                <a:r>
                  <a:rPr lang="en-DE" sz="2600" dirty="0"/>
                  <a:t>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RL problem expressed in supervised learning setup (potentially offline/batch data)</a:t>
                </a:r>
              </a:p>
              <a:p>
                <a:pPr marL="0" indent="0">
                  <a:buNone/>
                </a:pPr>
                <a:r>
                  <a:rPr lang="en-GB" sz="26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sz="2600" dirty="0"/>
                  <a:t> still calculated via RL methods (e.g., bootstrapping)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  <a:blipFill>
                <a:blip r:embed="rId2"/>
                <a:stretch>
                  <a:fillRect l="-950" t="-3198" b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C537F-A3FB-44AF-BDEE-A2377F81F911}"/>
              </a:ext>
            </a:extLst>
          </p:cNvPr>
          <p:cNvSpPr txBox="1"/>
          <p:nvPr/>
        </p:nvSpPr>
        <p:spPr>
          <a:xfrm>
            <a:off x="8905009" y="289242"/>
            <a:ext cx="30645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online</a:t>
            </a:r>
            <a:r>
              <a:rPr lang="en-GB" dirty="0"/>
              <a:t> setting: learning while interacting with environment</a:t>
            </a:r>
          </a:p>
          <a:p>
            <a:r>
              <a:rPr lang="en-GB" b="1" dirty="0"/>
              <a:t>offline</a:t>
            </a:r>
            <a:r>
              <a:rPr lang="en-GB" dirty="0"/>
              <a:t> setting: learning from limited data without further interaction with environment </a:t>
            </a:r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69382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1090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573"/>
            <a:ext cx="8371703" cy="27817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 (to conventional RL): upside–down RL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  <a:r>
              <a:rPr lang="en-GB" sz="2400" dirty="0"/>
              <a:t>, just supervised learning with “command” features (hindsight return in training, kind of prompt in inference)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" y="4286157"/>
            <a:ext cx="6435612" cy="2475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6328064" y="6492875"/>
            <a:ext cx="565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52D04-90C0-5D2C-4D41-34921BB95558}"/>
              </a:ext>
            </a:extLst>
          </p:cNvPr>
          <p:cNvSpPr txBox="1"/>
          <p:nvPr/>
        </p:nvSpPr>
        <p:spPr>
          <a:xfrm>
            <a:off x="7471719" y="4708409"/>
            <a:ext cx="4678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But policy improvement (i.e., higher return) beyond training examples (extrapolation) usually still requires policy iteration (here: iteratively updated trainings with new data with higher returns).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6E8DA-B48D-BDC0-BDAF-60AFDFB586D1}"/>
              </a:ext>
            </a:extLst>
          </p:cNvPr>
          <p:cNvSpPr txBox="1"/>
          <p:nvPr/>
        </p:nvSpPr>
        <p:spPr>
          <a:xfrm>
            <a:off x="8956964" y="2162545"/>
            <a:ext cx="319364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offline RL: no interaction with environment, just fixed data set of trajectory rollouts of arbitrary policies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B28B6F-15A7-EF2E-82DA-320CA07C171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811165" y="3485984"/>
            <a:ext cx="742623" cy="122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r="-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023CC8-ABF0-22EC-DF1E-D230B9165459}"/>
              </a:ext>
            </a:extLst>
          </p:cNvPr>
          <p:cNvSpPr txBox="1"/>
          <p:nvPr/>
        </p:nvSpPr>
        <p:spPr>
          <a:xfrm>
            <a:off x="10497416" y="311705"/>
            <a:ext cx="683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DQN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7605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</a:t>
            </a:r>
            <a:r>
              <a:rPr lang="en-GB" dirty="0"/>
              <a:t>, lookahead</a:t>
            </a:r>
            <a:r>
              <a:rPr lang="en-DE" dirty="0"/>
              <a:t> search) for move</a:t>
            </a:r>
            <a:r>
              <a:rPr lang="en-GB" dirty="0"/>
              <a:t> (i.e., </a:t>
            </a:r>
            <a:r>
              <a:rPr lang="en-DE" dirty="0"/>
              <a:t>action</a:t>
            </a:r>
            <a:r>
              <a:rPr lang="en-GB" dirty="0"/>
              <a:t>)</a:t>
            </a:r>
            <a:r>
              <a:rPr lang="en-DE" dirty="0"/>
              <a:t> selection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DE" dirty="0"/>
              <a:t>(</a:t>
            </a:r>
            <a:r>
              <a:rPr lang="en-GB" dirty="0"/>
              <a:t>advantage: </a:t>
            </a:r>
            <a:r>
              <a:rPr lang="en-DE" dirty="0"/>
              <a:t>focus on current state rather than full state space)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DC5A39-374D-E953-FBA5-694282BD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154" y="2691499"/>
            <a:ext cx="2780846" cy="1802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421E8-5F63-DAE8-6D58-5CA9F0929F67}"/>
              </a:ext>
            </a:extLst>
          </p:cNvPr>
          <p:cNvSpPr txBox="1"/>
          <p:nvPr/>
        </p:nvSpPr>
        <p:spPr>
          <a:xfrm>
            <a:off x="10945995" y="4519943"/>
            <a:ext cx="1175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from Max Tegmark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95A4D-C6D4-DAA4-03F3-80F737C332D7}"/>
              </a:ext>
            </a:extLst>
          </p:cNvPr>
          <p:cNvSpPr txBox="1"/>
          <p:nvPr/>
        </p:nvSpPr>
        <p:spPr>
          <a:xfrm>
            <a:off x="10318173" y="2371896"/>
            <a:ext cx="1873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famous move 37: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1E6F1AD-FB72-7899-81BC-59287C0E21CE}"/>
              </a:ext>
            </a:extLst>
          </p:cNvPr>
          <p:cNvSpPr txBox="1"/>
          <p:nvPr/>
        </p:nvSpPr>
        <p:spPr>
          <a:xfrm>
            <a:off x="9524794" y="154539"/>
            <a:ext cx="2487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4"/>
              </a:rPr>
              <a:t>AlphaGo Zero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3909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39097" cy="4351338"/>
              </a:xfrm>
              <a:blipFill>
                <a:blip r:embed="rId2"/>
                <a:stretch>
                  <a:fillRect l="-954" t="-2035" r="-9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9019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611007" y="2753706"/>
            <a:ext cx="3033550" cy="102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148C90-A5AB-29B2-0AE8-9CC01718A2D5}"/>
              </a:ext>
            </a:extLst>
          </p:cNvPr>
          <p:cNvSpPr txBox="1"/>
          <p:nvPr/>
        </p:nvSpPr>
        <p:spPr>
          <a:xfrm>
            <a:off x="6534031" y="5525353"/>
            <a:ext cx="34516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policy gradient methods:</a:t>
            </a:r>
          </a:p>
          <a:p>
            <a:r>
              <a:rPr lang="en-GB" sz="2400" dirty="0"/>
              <a:t>on-policy learning</a:t>
            </a:r>
          </a:p>
        </p:txBody>
      </p: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121" b="-17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C684ED-5E16-74B4-183E-858C86FD82BE}"/>
              </a:ext>
            </a:extLst>
          </p:cNvPr>
          <p:cNvSpPr txBox="1"/>
          <p:nvPr/>
        </p:nvSpPr>
        <p:spPr>
          <a:xfrm>
            <a:off x="10954616" y="311705"/>
            <a:ext cx="641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PPO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</a:t>
            </a:r>
            <a:r>
              <a:rPr lang="en-GB" dirty="0" err="1"/>
              <a:t>Modeling</a:t>
            </a:r>
            <a:r>
              <a:rPr lang="en-GB" dirty="0"/>
              <a:t> for Decisions/Actions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29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3" y="6342230"/>
            <a:ext cx="652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002E9-22BD-8C75-95CD-6B4A3A738ADA}"/>
              </a:ext>
            </a:extLst>
          </p:cNvPr>
          <p:cNvSpPr txBox="1"/>
          <p:nvPr/>
        </p:nvSpPr>
        <p:spPr>
          <a:xfrm>
            <a:off x="8813800" y="67280"/>
            <a:ext cx="331687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overcome Markov property</a:t>
            </a:r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action p</a:t>
            </a:r>
            <a:r>
              <a:rPr lang="en-DE" sz="2600" b="1" dirty="0"/>
              <a:t>olicy</a:t>
            </a:r>
            <a:r>
              <a:rPr lang="en-DE" sz="2600" dirty="0"/>
              <a:t>: exploration-exploitation trade-off</a:t>
            </a:r>
          </a:p>
          <a:p>
            <a:r>
              <a:rPr lang="en-GB" sz="2600" dirty="0"/>
              <a:t>e.g., e</a:t>
            </a:r>
            <a:r>
              <a:rPr lang="en-DE" sz="2600" dirty="0"/>
              <a:t>psilon-greedy: random exploration at small fraction of the time</a:t>
            </a:r>
          </a:p>
          <a:p>
            <a:r>
              <a:rPr lang="en-DE" sz="2600" dirty="0"/>
              <a:t>off-policy instead of on-policy learning: </a:t>
            </a:r>
            <a:r>
              <a:rPr lang="en-GB" sz="2600" dirty="0"/>
              <a:t>p</a:t>
            </a:r>
            <a:r>
              <a:rPr lang="en-DE" sz="2600" dirty="0"/>
              <a:t>olicy for</a:t>
            </a:r>
            <a:r>
              <a:rPr lang="en-GB" sz="2600" dirty="0"/>
              <a:t> generating observations to learn from (exploration) independent from updated policy (current best)</a:t>
            </a:r>
          </a:p>
          <a:p>
            <a:pPr marL="0" indent="0">
              <a:buNone/>
            </a:pPr>
            <a:r>
              <a:rPr lang="en-GB" sz="2600" b="1" dirty="0"/>
              <a:t>feedback from environment</a:t>
            </a:r>
            <a:r>
              <a:rPr lang="en-GB" sz="2600" dirty="0"/>
              <a:t>: goal-directed, no supervision</a:t>
            </a:r>
          </a:p>
          <a:p>
            <a:r>
              <a:rPr lang="en-GB" sz="2600" dirty="0"/>
              <a:t>scalar r</a:t>
            </a:r>
            <a:r>
              <a:rPr lang="en-DE" sz="2600" dirty="0"/>
              <a:t>eward signal</a:t>
            </a:r>
            <a:endParaRPr lang="en-GB" sz="2600" dirty="0"/>
          </a:p>
          <a:p>
            <a:r>
              <a:rPr lang="en-GB" sz="2600" dirty="0"/>
              <a:t>cumulative and delayed rewards (credit assignment problem)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via LLMs (and Vision)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3977847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 vision-language-action model learning from web and robotics data</a:t>
            </a:r>
          </a:p>
          <a:p>
            <a:r>
              <a:rPr lang="en-GB" sz="2200" dirty="0"/>
              <a:t>representation of actions as tokens</a:t>
            </a:r>
          </a:p>
          <a:p>
            <a:r>
              <a:rPr lang="en-GB" sz="2200" dirty="0"/>
              <a:t>generalization by using pre-trained vision-language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65" y="1336531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5" y="4101714"/>
            <a:ext cx="2303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2910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1C129D-61C6-8D0A-F6F7-526D2F6A40B5}"/>
              </a:ext>
            </a:extLst>
          </p:cNvPr>
          <p:cNvSpPr txBox="1"/>
          <p:nvPr/>
        </p:nvSpPr>
        <p:spPr>
          <a:xfrm>
            <a:off x="6951519" y="0"/>
            <a:ext cx="5240482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2200" dirty="0"/>
              <a:t>can also condition imitation learning</a:t>
            </a:r>
          </a:p>
          <a:p>
            <a:r>
              <a:rPr lang="en-GB" sz="2200" dirty="0"/>
              <a:t>diffusion objective for multimodal outputs 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6096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9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4" y="4906378"/>
            <a:ext cx="2885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4196646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4196646" cy="1154355"/>
              </a:xfrm>
              <a:prstGeom prst="rect">
                <a:avLst/>
              </a:prstGeom>
              <a:blipFill>
                <a:blip r:embed="rId2"/>
                <a:stretch>
                  <a:fillRect l="-1502" t="-2151" r="-601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609362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297214" y="3993931"/>
            <a:ext cx="918145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17036" y="6123543"/>
            <a:ext cx="394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2064</Words>
  <Application>Microsoft Macintosh PowerPoint</Application>
  <PresentationFormat>Breitbild</PresentationFormat>
  <Paragraphs>284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Wingdings</vt:lpstr>
      <vt:lpstr>Office Theme</vt:lpstr>
      <vt:lpstr>Reinforcement Learning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Limitation of Tabular Methods</vt:lpstr>
      <vt:lpstr>Approximate Solution Methods</vt:lpstr>
      <vt:lpstr>Side Note: i.i.d. Assumption in ML</vt:lpstr>
      <vt:lpstr>The Deadly Triad</vt:lpstr>
      <vt:lpstr>Deep Q-Network (DQN)</vt:lpstr>
      <vt:lpstr>Famous Example of Deep RL: AlphaGo</vt:lpstr>
      <vt:lpstr>Policy Gradient Methods</vt:lpstr>
      <vt:lpstr>REINFORCE</vt:lpstr>
      <vt:lpstr>REINFORCE with Baseline</vt:lpstr>
      <vt:lpstr>Actor-Critic Methods</vt:lpstr>
      <vt:lpstr>Synonym: Advantage Actor-Critic</vt:lpstr>
      <vt:lpstr>Sequence Modeling for Decisions/Actions</vt:lpstr>
      <vt:lpstr>Robotic Control via LLMs (and Vision)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56</cp:revision>
  <dcterms:created xsi:type="dcterms:W3CDTF">2025-01-08T09:27:30Z</dcterms:created>
  <dcterms:modified xsi:type="dcterms:W3CDTF">2026-02-23T11:02:36Z</dcterms:modified>
</cp:coreProperties>
</file>